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9144000"/>
  <p:notesSz cx="6858000" cy="9144000"/>
  <p:embeddedFontLst>
    <p:embeddedFont>
      <p:font typeface="Candara"/>
      <p:regular r:id="rId17"/>
      <p:bold r:id="rId18"/>
      <p:italic r:id="rId19"/>
      <p:boldItalic r:id="rId20"/>
    </p:embeddedFont>
    <p:embeddedFont>
      <p:font typeface="PT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ndara-boldItalic.fntdata"/><Relationship Id="rId11" Type="http://schemas.openxmlformats.org/officeDocument/2006/relationships/slide" Target="slides/slide6.xml"/><Relationship Id="rId22" Type="http://schemas.openxmlformats.org/officeDocument/2006/relationships/font" Target="fonts/PTSans-bold.fntdata"/><Relationship Id="rId10" Type="http://schemas.openxmlformats.org/officeDocument/2006/relationships/slide" Target="slides/slide5.xml"/><Relationship Id="rId21" Type="http://schemas.openxmlformats.org/officeDocument/2006/relationships/font" Target="fonts/PTSans-regular.fntdata"/><Relationship Id="rId13" Type="http://schemas.openxmlformats.org/officeDocument/2006/relationships/slide" Target="slides/slide8.xml"/><Relationship Id="rId24" Type="http://schemas.openxmlformats.org/officeDocument/2006/relationships/font" Target="fonts/PTSans-boldItalic.fntdata"/><Relationship Id="rId12" Type="http://schemas.openxmlformats.org/officeDocument/2006/relationships/slide" Target="slides/slide7.xml"/><Relationship Id="rId23" Type="http://schemas.openxmlformats.org/officeDocument/2006/relationships/font" Target="fonts/PT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andar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andara-italic.fntdata"/><Relationship Id="rId6" Type="http://schemas.openxmlformats.org/officeDocument/2006/relationships/slide" Target="slides/slide1.xml"/><Relationship Id="rId18" Type="http://schemas.openxmlformats.org/officeDocument/2006/relationships/font" Target="fonts/Candar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>
  <p:cSld name="Encabezado de sección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En blanco">
  <p:cSld name="1_En blanc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59" name="Google Shape;5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60" name="Google Shape;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ólo el título">
  <p:cSld name="3_Sólo el títul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62" name="Google Shape;6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63" name="Google Shape;6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En blanco">
  <p:cSld name="2_En blanco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72" name="Google Shape;7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jpg" id="73" name="Google Shape;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ólo el título">
  <p:cSld name="4_Sólo el títul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75" name="Google Shape;7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76" name="Google Shape;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En blanco">
  <p:cSld name="3_En blanco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85" name="Google Shape;8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jpg"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ólo el título">
  <p:cSld name="5_Sólo el títul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88" name="Google Shape;8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En blanco">
  <p:cSld name="4_En blanco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98" name="Google Shape;9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jpg" id="99" name="Google Shape;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Sólo el título">
  <p:cSld name="6_Sólo el título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01" name="Google Shape;10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En blanco">
  <p:cSld name="5_En blanc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11" name="Google Shape;11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jpg" id="112" name="Google Shape;1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Sólo el título">
  <p:cSld name="7_Sólo el títul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14" name="Google Shape;11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15" name="Google Shape;1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>
  <p:cSld name="Sólo el títul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jpg"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>
  <p:cSld name="Título y texto vertical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24" name="Google Shape;12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.jpg"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Sólo el título">
  <p:cSld name="8_Sólo el título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27" name="Google Shape;12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>
  <p:cSld name="Título vertical y text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37" name="Google Shape;13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.jpg" id="138" name="Google Shape;1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Sólo el título">
  <p:cSld name="9_Sólo el título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40" name="Google Shape;14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41" name="Google Shape;14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ólo el título">
  <p:cSld name="1_Sólo el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.jpg" id="25" name="Google Shape;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pic>
        <p:nvPicPr>
          <p:cNvPr descr="logo.jpg" id="33" name="Google Shape;3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>
  <p:cSld name="Dos objeto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institucional-actualizado[1].jpg" id="41" name="Google Shape;4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>
  <p:cSld name="Comparació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8000">
                <a:solidFill>
                  <a:srgbClr val="2871B4"/>
                </a:solidFill>
                <a:latin typeface="PT Sans"/>
                <a:ea typeface="PT Sans"/>
                <a:cs typeface="PT Sans"/>
                <a:sym typeface="PT Sans"/>
              </a:rPr>
              <a:t>16</a:t>
            </a:r>
            <a:endParaRPr b="1" sz="8000">
              <a:solidFill>
                <a:srgbClr val="2871B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46" name="Google Shape;4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jpg" id="47" name="Google Shape;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ólo el título">
  <p:cSld name="2_Sólo el título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49" name="Google Shape;4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50" name="Google Shape;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/>
          <p:nvPr/>
        </p:nvSpPr>
        <p:spPr>
          <a:xfrm>
            <a:off x="1046216" y="5729945"/>
            <a:ext cx="31295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1800" u="none" cap="none" strike="noStrik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PBY3101: Programación de Base de Datos</a:t>
            </a:r>
            <a:endParaRPr b="1" i="0" sz="1800" u="none" cap="none" strike="noStrike">
              <a:solidFill>
                <a:srgbClr val="0A253E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228600" y="3500736"/>
            <a:ext cx="370332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L" sz="2800" u="none" cap="none" strike="noStrik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Estructura y secciones bloque PL/SQL</a:t>
            </a:r>
            <a:endParaRPr b="1" i="0" sz="2800" u="none" cap="none" strike="noStrike">
              <a:solidFill>
                <a:srgbClr val="0A253E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1859017" y="6376276"/>
            <a:ext cx="14599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L" sz="1800" u="none" cap="none" strike="noStrike">
                <a:solidFill>
                  <a:srgbClr val="7F7F7F"/>
                </a:solidFill>
                <a:latin typeface="Candara"/>
                <a:ea typeface="Candara"/>
                <a:cs typeface="Candara"/>
                <a:sym typeface="Candara"/>
              </a:rPr>
              <a:t>Marzo 2018</a:t>
            </a:r>
            <a:endParaRPr sz="1800">
              <a:solidFill>
                <a:srgbClr val="7F7F7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idx="1" type="body"/>
          </p:nvPr>
        </p:nvSpPr>
        <p:spPr>
          <a:xfrm>
            <a:off x="711200" y="2004219"/>
            <a:ext cx="2971800" cy="3151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En los </a:t>
            </a:r>
            <a:r>
              <a:rPr b="1" lang="es-CL" sz="2400">
                <a:solidFill>
                  <a:srgbClr val="17365D"/>
                </a:solidFill>
              </a:rPr>
              <a:t>Sub bloques PL/SQL o Bloques Anidados</a:t>
            </a:r>
            <a:r>
              <a:rPr lang="es-CL" sz="2400">
                <a:solidFill>
                  <a:srgbClr val="0F243E"/>
                </a:solidFill>
              </a:rPr>
              <a:t>, las variables definidas en el bloque principal se pueden usar en los bloques internos usando etiquetas. </a:t>
            </a:r>
            <a:endParaRPr sz="2400">
              <a:solidFill>
                <a:srgbClr val="0F243E"/>
              </a:solidFill>
            </a:endParaRPr>
          </a:p>
        </p:txBody>
      </p:sp>
      <p:pic>
        <p:nvPicPr>
          <p:cNvPr id="214" name="Google Shape;21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0800" y="2282826"/>
            <a:ext cx="4749800" cy="2593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/>
          <p:nvPr/>
        </p:nvSpPr>
        <p:spPr>
          <a:xfrm>
            <a:off x="4267200" y="452736"/>
            <a:ext cx="43578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Estructura y secciones bloque PL/SQL</a:t>
            </a:r>
            <a:endParaRPr b="1" sz="20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584200" y="1447800"/>
            <a:ext cx="80264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Una de las ventajas que tiene PL/SQL sobre SQL es la posibilidad de anidar sentencias.</a:t>
            </a:r>
            <a:endParaRPr sz="2400">
              <a:solidFill>
                <a:srgbClr val="0F243E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Si la sección ejecutable (BEGIN …. END) tiene código de muchas funcionalidades de lógica relacionadas, se puede separar la sección ejecutable en bloques más pequeños.</a:t>
            </a:r>
            <a:endParaRPr sz="2400">
              <a:solidFill>
                <a:srgbClr val="0F243E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La sección de excepción también puede contener Bloques  Anidados. </a:t>
            </a:r>
            <a:endParaRPr sz="2400">
              <a:solidFill>
                <a:srgbClr val="0F243E"/>
              </a:solidFill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0300" y="3886200"/>
            <a:ext cx="1854200" cy="22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/>
          <p:nvPr/>
        </p:nvSpPr>
        <p:spPr>
          <a:xfrm>
            <a:off x="4267200" y="452736"/>
            <a:ext cx="43578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Estructura y secciones bloque PL/SQL</a:t>
            </a:r>
            <a:endParaRPr b="1" sz="20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787401" y="2611736"/>
            <a:ext cx="33274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32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Estructura y secciones bloque PL/SQL</a:t>
            </a:r>
            <a:endParaRPr b="1" sz="32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/>
          <p:nvPr/>
        </p:nvSpPr>
        <p:spPr>
          <a:xfrm>
            <a:off x="561719" y="1160271"/>
            <a:ext cx="3942548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4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Estructura de un Bloque PL/SQL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4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PL/SQL es un lenguaje </a:t>
            </a:r>
            <a:r>
              <a:rPr i="1" lang="es-CL" sz="24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estructurado en bloques</a:t>
            </a:r>
            <a:r>
              <a:rPr lang="es-CL" sz="24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, correspondiente a la unidad básica de codificación ejecutable en una </a:t>
            </a:r>
            <a:r>
              <a:rPr b="1" lang="es-CL" sz="24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base de datos Oracle</a:t>
            </a:r>
            <a:r>
              <a:rPr lang="es-CL" sz="24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CL" sz="24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los que a su vez pueden contener otros </a:t>
            </a:r>
            <a:r>
              <a:rPr b="1" lang="es-CL" sz="24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Sub-Bloques PL/SQL</a:t>
            </a:r>
            <a:r>
              <a:rPr lang="es-CL" sz="24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 sz="24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o también llamados Bloques Anidados, dentro de ellos, con las mismas características. </a:t>
            </a:r>
            <a:endParaRPr sz="24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5579" y="1986784"/>
            <a:ext cx="3571455" cy="329641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/>
          <p:nvPr/>
        </p:nvSpPr>
        <p:spPr>
          <a:xfrm>
            <a:off x="4267200" y="452736"/>
            <a:ext cx="43578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Estructura y secciones bloque PL/SQL</a:t>
            </a:r>
            <a:endParaRPr b="1" sz="20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491066" y="1261533"/>
            <a:ext cx="8178801" cy="1380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Un bloque PL/SQL tiene tres partes: una </a:t>
            </a:r>
            <a:r>
              <a:rPr b="1" lang="es-CL" sz="2400">
                <a:solidFill>
                  <a:srgbClr val="17365D"/>
                </a:solidFill>
              </a:rPr>
              <a:t>sección de </a:t>
            </a:r>
            <a:r>
              <a:rPr b="1" i="1" lang="es-CL" sz="2400">
                <a:solidFill>
                  <a:srgbClr val="17365D"/>
                </a:solidFill>
              </a:rPr>
              <a:t>declaración</a:t>
            </a:r>
            <a:r>
              <a:rPr lang="es-CL" sz="2400">
                <a:solidFill>
                  <a:srgbClr val="0F243E"/>
                </a:solidFill>
              </a:rPr>
              <a:t>, una </a:t>
            </a:r>
            <a:r>
              <a:rPr b="1" lang="es-CL" sz="2400">
                <a:solidFill>
                  <a:srgbClr val="17365D"/>
                </a:solidFill>
              </a:rPr>
              <a:t>sección de </a:t>
            </a:r>
            <a:r>
              <a:rPr b="1" i="1" lang="es-CL" sz="2400">
                <a:solidFill>
                  <a:srgbClr val="17365D"/>
                </a:solidFill>
              </a:rPr>
              <a:t>ejecución</a:t>
            </a:r>
            <a:r>
              <a:rPr i="1" lang="es-CL" sz="2400">
                <a:solidFill>
                  <a:srgbClr val="17365D"/>
                </a:solidFill>
              </a:rPr>
              <a:t> </a:t>
            </a:r>
            <a:r>
              <a:rPr lang="es-CL" sz="2400">
                <a:solidFill>
                  <a:srgbClr val="0F243E"/>
                </a:solidFill>
              </a:rPr>
              <a:t>y otra  </a:t>
            </a:r>
            <a:r>
              <a:rPr b="1" lang="es-CL" sz="2400">
                <a:solidFill>
                  <a:srgbClr val="17365D"/>
                </a:solidFill>
              </a:rPr>
              <a:t>sección de</a:t>
            </a:r>
            <a:r>
              <a:rPr lang="es-CL" sz="2400">
                <a:solidFill>
                  <a:srgbClr val="17365D"/>
                </a:solidFill>
              </a:rPr>
              <a:t> </a:t>
            </a:r>
            <a:r>
              <a:rPr b="1" i="1" lang="es-CL" sz="2400">
                <a:solidFill>
                  <a:srgbClr val="17365D"/>
                </a:solidFill>
              </a:rPr>
              <a:t>excepciones</a:t>
            </a:r>
            <a:r>
              <a:rPr lang="es-CL" sz="2400">
                <a:solidFill>
                  <a:srgbClr val="0F243E"/>
                </a:solidFill>
              </a:rPr>
              <a:t>. Sólo el bloque de ejecución es obligatorio en un programa PL/SQL</a:t>
            </a:r>
            <a:r>
              <a:rPr lang="es-CL" sz="2400"/>
              <a:t>. </a:t>
            </a:r>
            <a:endParaRPr sz="2400"/>
          </a:p>
        </p:txBody>
      </p:sp>
      <p:pic>
        <p:nvPicPr>
          <p:cNvPr id="172" name="Google Shape;17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0999" y="2980266"/>
            <a:ext cx="5858933" cy="2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/>
          <p:nvPr/>
        </p:nvSpPr>
        <p:spPr>
          <a:xfrm>
            <a:off x="4267200" y="452736"/>
            <a:ext cx="43578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Estructura y secciones bloque PL/SQL</a:t>
            </a:r>
            <a:endParaRPr b="1" sz="20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4775200" y="1464733"/>
            <a:ext cx="3877733" cy="4529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CL" sz="2400">
                <a:solidFill>
                  <a:srgbClr val="17365D"/>
                </a:solidFill>
              </a:rPr>
              <a:t>1.- Sección de Declaración (opcional):</a:t>
            </a:r>
            <a:r>
              <a:rPr lang="es-CL" sz="2400">
                <a:solidFill>
                  <a:srgbClr val="17365D"/>
                </a:solidFill>
              </a:rPr>
              <a:t> </a:t>
            </a:r>
            <a:r>
              <a:rPr lang="es-CL" sz="2400">
                <a:solidFill>
                  <a:srgbClr val="0F243E"/>
                </a:solidFill>
              </a:rPr>
              <a:t>comienza con la palabra DECLARE y termina cuando comienza la sección de Ejecución. Contiene declaración de todas las variables, constantes, cursores y excepciones definidas por el usuario que serán referenciadas en las secciones de ejecución y  excepción. </a:t>
            </a:r>
            <a:endParaRPr sz="2400">
              <a:solidFill>
                <a:srgbClr val="0F243E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912" y="2971800"/>
            <a:ext cx="4154488" cy="155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/>
          <p:nvPr/>
        </p:nvSpPr>
        <p:spPr>
          <a:xfrm>
            <a:off x="4267200" y="452736"/>
            <a:ext cx="43578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Estructura y secciones bloque PL/SQL</a:t>
            </a:r>
            <a:endParaRPr b="1" sz="20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533400" y="1397001"/>
            <a:ext cx="8077200" cy="2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b="1" lang="es-CL" sz="2400">
                <a:solidFill>
                  <a:srgbClr val="0F243E"/>
                </a:solidFill>
              </a:rPr>
              <a:t>2.- Sección de Ejecución (obligatorio):</a:t>
            </a:r>
            <a:r>
              <a:rPr lang="es-CL" sz="2400">
                <a:solidFill>
                  <a:srgbClr val="0F243E"/>
                </a:solidFill>
              </a:rPr>
              <a:t> comienza con la palabra BEGIN y finaliza con END. Observe que END finaliza con; (punto y coma). La sección  ejecutable de un bloque PL/SQL contiene sentencias SQL que recuperan datos desde la Base de Datos y sentencias PL/SQL para manipular los  datos. Un bloque PL/SQL puede estar formado por más de un bloque PL/SQL. </a:t>
            </a:r>
            <a:endParaRPr sz="2400">
              <a:solidFill>
                <a:srgbClr val="0F243E"/>
              </a:solidFill>
            </a:endParaRPr>
          </a:p>
        </p:txBody>
      </p:sp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6600" y="3930650"/>
            <a:ext cx="5181600" cy="178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/>
          <p:nvPr/>
        </p:nvSpPr>
        <p:spPr>
          <a:xfrm>
            <a:off x="4267200" y="452736"/>
            <a:ext cx="43578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Estructura y secciones bloque PL/SQL</a:t>
            </a:r>
            <a:endParaRPr b="1" sz="20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558800" y="1295401"/>
            <a:ext cx="8077200" cy="1955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CL" sz="2400">
                <a:solidFill>
                  <a:srgbClr val="17365D"/>
                </a:solidFill>
              </a:rPr>
              <a:t>3.- Sección de</a:t>
            </a:r>
            <a:r>
              <a:rPr lang="es-CL" sz="2400">
                <a:solidFill>
                  <a:srgbClr val="17365D"/>
                </a:solidFill>
              </a:rPr>
              <a:t> </a:t>
            </a:r>
            <a:r>
              <a:rPr b="1" lang="es-CL" sz="2400">
                <a:solidFill>
                  <a:srgbClr val="17365D"/>
                </a:solidFill>
              </a:rPr>
              <a:t>Excepciones (opcional):</a:t>
            </a:r>
            <a:r>
              <a:rPr lang="es-CL" sz="2400">
                <a:solidFill>
                  <a:srgbClr val="17365D"/>
                </a:solidFill>
              </a:rPr>
              <a:t> </a:t>
            </a:r>
            <a:r>
              <a:rPr lang="es-CL" sz="2400">
                <a:solidFill>
                  <a:srgbClr val="0F243E"/>
                </a:solidFill>
              </a:rPr>
              <a:t>La sección de excepciones está dentro de la sección de ejecución. Esta sección comienza con la palabra EXCEPTION  y especifica las acciones a realizar cuando una condición anormal y de error surge en la sección de Ejecución. </a:t>
            </a:r>
            <a:endParaRPr sz="2400">
              <a:solidFill>
                <a:srgbClr val="0F243E"/>
              </a:solidFill>
            </a:endParaRPr>
          </a:p>
        </p:txBody>
      </p:sp>
      <p:pic>
        <p:nvPicPr>
          <p:cNvPr id="193" name="Google Shape;19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8656" y="3625850"/>
            <a:ext cx="5297488" cy="208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/>
          <p:nvPr/>
        </p:nvSpPr>
        <p:spPr>
          <a:xfrm>
            <a:off x="4267200" y="452736"/>
            <a:ext cx="43578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Estructura y secciones bloque PL/SQL</a:t>
            </a:r>
            <a:endParaRPr b="1" sz="20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609600" y="1371600"/>
            <a:ext cx="5232400" cy="4754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CL" sz="2400">
                <a:solidFill>
                  <a:srgbClr val="17365D"/>
                </a:solidFill>
              </a:rPr>
              <a:t>Sub bloques PL/SQL (Bloques anidados)</a:t>
            </a:r>
            <a:endParaRPr sz="2400">
              <a:solidFill>
                <a:srgbClr val="17365D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Es posible anidar sub-bloques en la </a:t>
            </a:r>
            <a:r>
              <a:rPr b="1" lang="es-CL" sz="2400">
                <a:solidFill>
                  <a:srgbClr val="17365D"/>
                </a:solidFill>
              </a:rPr>
              <a:t>sección de ejecución</a:t>
            </a:r>
            <a:r>
              <a:rPr lang="es-CL" sz="2400">
                <a:solidFill>
                  <a:srgbClr val="17365D"/>
                </a:solidFill>
              </a:rPr>
              <a:t> </a:t>
            </a:r>
            <a:r>
              <a:rPr lang="es-CL" sz="2400">
                <a:solidFill>
                  <a:srgbClr val="0F243E"/>
                </a:solidFill>
              </a:rPr>
              <a:t>y de excepciones, pero no en la sección de declaraciones. </a:t>
            </a:r>
            <a:endParaRPr sz="2400">
              <a:solidFill>
                <a:srgbClr val="0F243E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Un bloque (o sub-bloque) permite agrupar en forma lógica un grupo de sentencias. Se pueden efectuar </a:t>
            </a:r>
            <a:r>
              <a:rPr b="1" lang="es-CL" sz="2400">
                <a:solidFill>
                  <a:srgbClr val="17365D"/>
                </a:solidFill>
              </a:rPr>
              <a:t>declaración de variables</a:t>
            </a:r>
            <a:r>
              <a:rPr lang="es-CL" sz="2400">
                <a:solidFill>
                  <a:srgbClr val="17365D"/>
                </a:solidFill>
              </a:rPr>
              <a:t>, </a:t>
            </a:r>
            <a:r>
              <a:rPr lang="es-CL" sz="2400">
                <a:solidFill>
                  <a:srgbClr val="0F243E"/>
                </a:solidFill>
              </a:rPr>
              <a:t>las que, en un Package, se definen como constructores públicos que se pueden utilizar en cualquier bloque PL/SQL que lo requiera. </a:t>
            </a:r>
            <a:endParaRPr sz="2400">
              <a:solidFill>
                <a:srgbClr val="0F243E"/>
              </a:solidFill>
            </a:endParaRPr>
          </a:p>
        </p:txBody>
      </p:sp>
      <p:pic>
        <p:nvPicPr>
          <p:cNvPr id="200" name="Google Shape;20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2000" y="2389981"/>
            <a:ext cx="2870200" cy="2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/>
          <p:nvPr/>
        </p:nvSpPr>
        <p:spPr>
          <a:xfrm>
            <a:off x="4267200" y="452736"/>
            <a:ext cx="43578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Estructura y secciones bloque PL/SQL</a:t>
            </a:r>
            <a:endParaRPr b="1" sz="20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4318000" y="2660650"/>
            <a:ext cx="4318000" cy="2216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CL" sz="2400">
                <a:solidFill>
                  <a:srgbClr val="0F243E"/>
                </a:solidFill>
              </a:rPr>
              <a:t>En los</a:t>
            </a:r>
            <a:r>
              <a:rPr lang="es-CL" sz="2400">
                <a:solidFill>
                  <a:srgbClr val="17365D"/>
                </a:solidFill>
              </a:rPr>
              <a:t> </a:t>
            </a:r>
            <a:r>
              <a:rPr b="1" lang="es-CL" sz="2400">
                <a:solidFill>
                  <a:srgbClr val="17365D"/>
                </a:solidFill>
              </a:rPr>
              <a:t>Sub bloques PL/SQL o Bloques Anidados</a:t>
            </a:r>
            <a:r>
              <a:rPr lang="es-CL" sz="2400">
                <a:solidFill>
                  <a:srgbClr val="17365D"/>
                </a:solidFill>
              </a:rPr>
              <a:t>, </a:t>
            </a:r>
            <a:r>
              <a:rPr lang="es-CL" sz="2400">
                <a:solidFill>
                  <a:srgbClr val="0F243E"/>
                </a:solidFill>
              </a:rPr>
              <a:t>las variables definidas en el bloque principal se pueden usar en los bloques internos usando etiquetas. </a:t>
            </a:r>
            <a:endParaRPr sz="2400">
              <a:solidFill>
                <a:srgbClr val="0F243E"/>
              </a:solidFill>
            </a:endParaRPr>
          </a:p>
        </p:txBody>
      </p:sp>
      <p:pic>
        <p:nvPicPr>
          <p:cNvPr id="207" name="Google Shape;20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712" y="1587500"/>
            <a:ext cx="3570288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/>
          <p:nvPr/>
        </p:nvSpPr>
        <p:spPr>
          <a:xfrm>
            <a:off x="4267200" y="452736"/>
            <a:ext cx="43578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20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Estructura y secciones bloque PL/SQL</a:t>
            </a:r>
            <a:endParaRPr b="1" sz="20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